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5" r:id="rId2"/>
    <p:sldId id="260" r:id="rId3"/>
    <p:sldId id="306" r:id="rId4"/>
    <p:sldId id="307" r:id="rId5"/>
    <p:sldId id="261" r:id="rId6"/>
    <p:sldId id="308" r:id="rId7"/>
    <p:sldId id="258" r:id="rId8"/>
    <p:sldId id="301" r:id="rId9"/>
    <p:sldId id="264" r:id="rId10"/>
    <p:sldId id="275" r:id="rId11"/>
    <p:sldId id="269" r:id="rId12"/>
    <p:sldId id="277" r:id="rId13"/>
    <p:sldId id="294" r:id="rId14"/>
    <p:sldId id="310" r:id="rId15"/>
    <p:sldId id="311" r:id="rId16"/>
    <p:sldId id="300" r:id="rId17"/>
    <p:sldId id="296" r:id="rId18"/>
    <p:sldId id="309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60775" autoAdjust="0"/>
  </p:normalViewPr>
  <p:slideViewPr>
    <p:cSldViewPr snapToGrid="0">
      <p:cViewPr varScale="1">
        <p:scale>
          <a:sx n="111" d="100"/>
          <a:sy n="111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D\budget\FY2025\Building%20FY25\Athletics%20-%20FY25%20%20Budget%20Allocations%201.12.2024%20-%20LG%20-%20my%20cop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D\budget\FY2025\Building%20FY25\Athletics%20-%20FY25%20%20Budget%20Allocations%201.12.2024%20-%20LG%20-%20my%20cop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1F-4840-A2CE-856D27B491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1F-4840-A2CE-856D27B491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1F-4840-A2CE-856D27B491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1F-4840-A2CE-856D27B491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1F-4840-A2CE-856D27B4911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1F-4840-A2CE-856D27B4911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41F-4840-A2CE-856D27B4911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41F-4840-A2CE-856D27B49110}"/>
              </c:ext>
            </c:extLst>
          </c:dPt>
          <c:dLbls>
            <c:dLbl>
              <c:idx val="2"/>
              <c:layout>
                <c:manualLayout>
                  <c:x val="0.16583096203467854"/>
                  <c:y val="-4.68736233816790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1F-4840-A2CE-856D27B49110}"/>
                </c:ext>
              </c:extLst>
            </c:dLbl>
            <c:dLbl>
              <c:idx val="3"/>
              <c:layout>
                <c:manualLayout>
                  <c:x val="0.20302311050930924"/>
                  <c:y val="2.208139450489867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1F-4840-A2CE-856D27B4911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41F-4840-A2CE-856D27B49110}"/>
                </c:ext>
              </c:extLst>
            </c:dLbl>
            <c:dLbl>
              <c:idx val="7"/>
              <c:layout>
                <c:manualLayout>
                  <c:x val="0.1045236240447113"/>
                  <c:y val="1.01922750261645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41F-4840-A2CE-856D27B491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graph!$A$1:$A$8</c:f>
              <c:strCache>
                <c:ptCount val="8"/>
                <c:pt idx="0">
                  <c:v>Stipends</c:v>
                </c:pt>
                <c:pt idx="1">
                  <c:v>Transportation</c:v>
                </c:pt>
                <c:pt idx="2">
                  <c:v>Officials</c:v>
                </c:pt>
                <c:pt idx="3">
                  <c:v>All Other Lines</c:v>
                </c:pt>
                <c:pt idx="4">
                  <c:v>Contract Services</c:v>
                </c:pt>
                <c:pt idx="5">
                  <c:v>Rentals</c:v>
                </c:pt>
                <c:pt idx="6">
                  <c:v>Equipment (repair &amp; purchase)</c:v>
                </c:pt>
                <c:pt idx="7">
                  <c:v>Wages Part Time</c:v>
                </c:pt>
              </c:strCache>
            </c:strRef>
          </c:cat>
          <c:val>
            <c:numRef>
              <c:f>graph!$B$1:$B$8</c:f>
              <c:numCache>
                <c:formatCode>_("$"* #,##0_);_("$"* \(#,##0\);_("$"* "-"??_);_(@_)</c:formatCode>
                <c:ptCount val="8"/>
                <c:pt idx="0">
                  <c:v>605935</c:v>
                </c:pt>
                <c:pt idx="1">
                  <c:v>228129</c:v>
                </c:pt>
                <c:pt idx="2">
                  <c:v>105296</c:v>
                </c:pt>
                <c:pt idx="3">
                  <c:v>86225</c:v>
                </c:pt>
                <c:pt idx="4">
                  <c:v>81300</c:v>
                </c:pt>
                <c:pt idx="5">
                  <c:v>66200</c:v>
                </c:pt>
                <c:pt idx="6">
                  <c:v>65000</c:v>
                </c:pt>
                <c:pt idx="7">
                  <c:v>31170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41F-4840-A2CE-856D27B491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7F-4A16-8F47-B7083B9FB7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7F-4A16-8F47-B7083B9FB7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7F-4A16-8F47-B7083B9FB7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7F-4A16-8F47-B7083B9FB7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D7F-4A16-8F47-B7083B9FB7D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D7F-4A16-8F47-B7083B9FB7D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D7F-4A16-8F47-B7083B9FB7DB}"/>
                </c:ext>
              </c:extLst>
            </c:dLbl>
            <c:dLbl>
              <c:idx val="2"/>
              <c:layout>
                <c:manualLayout>
                  <c:x val="-8.4919447432729403E-2"/>
                  <c:y val="3.82804202305111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70989132421182"/>
                      <c:h val="9.693624254567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D7F-4A16-8F47-B7083B9FB7D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D7F-4A16-8F47-B7083B9FB7D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D7F-4A16-8F47-B7083B9FB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graph!$A$39:$A$43</c:f>
              <c:strCache>
                <c:ptCount val="5"/>
                <c:pt idx="0">
                  <c:v>Stipends</c:v>
                </c:pt>
                <c:pt idx="1">
                  <c:v>Officials</c:v>
                </c:pt>
                <c:pt idx="2">
                  <c:v>Wages Part Time</c:v>
                </c:pt>
                <c:pt idx="3">
                  <c:v>Other Contracted Services</c:v>
                </c:pt>
                <c:pt idx="4">
                  <c:v>Assignor Fees</c:v>
                </c:pt>
              </c:strCache>
            </c:strRef>
          </c:cat>
          <c:val>
            <c:numRef>
              <c:f>graph!$B$39:$B$43</c:f>
              <c:numCache>
                <c:formatCode>_("$"* #,##0_);_("$"* \(#,##0\);_("$"* "-"??_);_(@_)</c:formatCode>
                <c:ptCount val="5"/>
                <c:pt idx="0">
                  <c:v>605935</c:v>
                </c:pt>
                <c:pt idx="1">
                  <c:v>105296</c:v>
                </c:pt>
                <c:pt idx="2">
                  <c:v>31170</c:v>
                </c:pt>
                <c:pt idx="3">
                  <c:v>14800</c:v>
                </c:pt>
                <c:pt idx="4">
                  <c:v>5650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7F-4A16-8F47-B7083B9FB7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51-4205-B7E8-B43C32FDBF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51-4205-B7E8-B43C32FDBF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51-4205-B7E8-B43C32FDBF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51-4205-B7E8-B43C32FDBF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51-4205-B7E8-B43C32FDBF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A51-4205-B7E8-B43C32FDBF2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A51-4205-B7E8-B43C32FDBF2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A51-4205-B7E8-B43C32FDBF2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A51-4205-B7E8-B43C32FDBF2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A51-4205-B7E8-B43C32FDBF27}"/>
                </c:ext>
              </c:extLst>
            </c:dLbl>
            <c:dLbl>
              <c:idx val="3"/>
              <c:layout>
                <c:manualLayout>
                  <c:x val="0.19336373516358982"/>
                  <c:y val="8.41094401982514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51-4205-B7E8-B43C32FDBF27}"/>
                </c:ext>
              </c:extLst>
            </c:dLbl>
            <c:dLbl>
              <c:idx val="4"/>
              <c:layout>
                <c:manualLayout>
                  <c:x val="2.7790370219848066E-3"/>
                  <c:y val="3.50640431188071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51-4205-B7E8-B43C32FDBF27}"/>
                </c:ext>
              </c:extLst>
            </c:dLbl>
            <c:dLbl>
              <c:idx val="5"/>
              <c:layout>
                <c:manualLayout>
                  <c:x val="2.7765373346379907E-2"/>
                  <c:y val="-5.62567794657359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51-4205-B7E8-B43C32FDBF27}"/>
                </c:ext>
              </c:extLst>
            </c:dLbl>
            <c:dLbl>
              <c:idx val="6"/>
              <c:layout>
                <c:manualLayout>
                  <c:x val="4.9311832227753663E-2"/>
                  <c:y val="-1.72218943724111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90589438582527"/>
                      <c:h val="4.27838383157137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A51-4205-B7E8-B43C32FDB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graph!$A$44:$A$50</c:f>
              <c:strCache>
                <c:ptCount val="7"/>
                <c:pt idx="0">
                  <c:v>Transportation</c:v>
                </c:pt>
                <c:pt idx="1">
                  <c:v>Contract Services</c:v>
                </c:pt>
                <c:pt idx="2">
                  <c:v>Rentals</c:v>
                </c:pt>
                <c:pt idx="3">
                  <c:v>Equipment (repair &amp; purchase)</c:v>
                </c:pt>
                <c:pt idx="4">
                  <c:v>Dues &amp; Membership</c:v>
                </c:pt>
                <c:pt idx="5">
                  <c:v>Tournament Fees</c:v>
                </c:pt>
                <c:pt idx="6">
                  <c:v>Other</c:v>
                </c:pt>
              </c:strCache>
            </c:strRef>
          </c:cat>
          <c:val>
            <c:numRef>
              <c:f>graph!$B$44:$B$50</c:f>
              <c:numCache>
                <c:formatCode>_("$"* #,##0_);_("$"* \(#,##0\);_("$"* "-"??_);_(@_)</c:formatCode>
                <c:ptCount val="7"/>
                <c:pt idx="0">
                  <c:v>228129</c:v>
                </c:pt>
                <c:pt idx="1">
                  <c:v>81300</c:v>
                </c:pt>
                <c:pt idx="2">
                  <c:v>66200</c:v>
                </c:pt>
                <c:pt idx="3">
                  <c:v>65000</c:v>
                </c:pt>
                <c:pt idx="4">
                  <c:v>25300</c:v>
                </c:pt>
                <c:pt idx="5">
                  <c:v>17000</c:v>
                </c:pt>
                <c:pt idx="6">
                  <c:v>23475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A51-4205-B7E8-B43C32FDBF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706BFE-01B4-430D-992F-FC494FE673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384C0-B58F-4807-86AE-7F3A5A6C0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9621FD-B47C-417F-ACEE-060418860EE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E8F0-A022-48F5-B8C0-E00290A95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4E955-16DB-4E92-883B-6351C6F5AD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AF4539-2749-49B4-9891-5AE7EE50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9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59CFA1-7C59-4FA1-BDD2-E39F9CFF204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697914-F68C-4120-960A-0724C2B5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5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17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4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1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10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7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91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4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5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4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0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05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5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1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97914-F68C-4120-960A-0724C2B504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9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2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F542-6C2E-4D8E-9E0A-516EB8863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9" y="29981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ED4C-9873-457D-9ED4-3A1DAD7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5" y="1862948"/>
            <a:ext cx="10515600" cy="4351338"/>
          </a:xfrm>
        </p:spPr>
        <p:txBody>
          <a:bodyPr/>
          <a:lstStyle>
            <a:lvl2pPr marL="685800" indent="-228600">
              <a:buFont typeface="Wingdings" panose="05000000000000000000" pitchFamily="2" charset="2"/>
              <a:buChar char="ü"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82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2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E82-674E-497E-B965-9682FA86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603" y="1878676"/>
            <a:ext cx="10515600" cy="124569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F8A51-21D9-4DDC-988F-E06EFC69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1603" y="31513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27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196C33-DC69-4EB7-B691-D46EF56F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79F34-68F4-46E1-A55B-AFC7B389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27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740F69-6352-8245-4AFB-1B26903919E9}"/>
              </a:ext>
            </a:extLst>
          </p:cNvPr>
          <p:cNvSpPr txBox="1">
            <a:spLocks/>
          </p:cNvSpPr>
          <p:nvPr/>
        </p:nvSpPr>
        <p:spPr>
          <a:xfrm>
            <a:off x="838200" y="2137096"/>
            <a:ext cx="10515600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Nashua Athletics FY2025 Budget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88A1F-EB08-0186-ED47-158BD31F66D6}"/>
              </a:ext>
            </a:extLst>
          </p:cNvPr>
          <p:cNvSpPr txBox="1">
            <a:spLocks/>
          </p:cNvSpPr>
          <p:nvPr/>
        </p:nvSpPr>
        <p:spPr>
          <a:xfrm>
            <a:off x="838200" y="329755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Presentation to Nashua Board of Education</a:t>
            </a:r>
          </a:p>
          <a:p>
            <a:pPr algn="ctr"/>
            <a:r>
              <a:rPr lang="en-US" dirty="0"/>
              <a:t>April 10, 2024</a:t>
            </a:r>
          </a:p>
        </p:txBody>
      </p:sp>
    </p:spTree>
    <p:extLst>
      <p:ext uri="{BB962C8B-B14F-4D97-AF65-F5344CB8AC3E}">
        <p14:creationId xmlns:p14="http://schemas.microsoft.com/office/powerpoint/2010/main" val="49208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Positions for Future Consideration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5A5C-54C6-4F4B-92FB-69D259018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0077"/>
            <a:ext cx="10515600" cy="4924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High School Coaches							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For new programs added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Strength and Conditioning Coach at each high school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Assistant Varsity coach for each program without one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Field Hockey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Soccer (boys &amp; girls)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Basketball (boys &amp; girls)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Baseball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Lacrosse (boys &amp; girls)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Middle School Coaches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For new programs added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DB80C3-182F-443A-86B2-ECB19368600C}"/>
              </a:ext>
            </a:extLst>
          </p:cNvPr>
          <p:cNvSpPr txBox="1"/>
          <p:nvPr/>
        </p:nvSpPr>
        <p:spPr>
          <a:xfrm>
            <a:off x="4081272" y="3544777"/>
            <a:ext cx="3208122" cy="1448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lvl="2" indent="-228600">
              <a:lnSpc>
                <a:spcPct val="8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Softball</a:t>
            </a:r>
          </a:p>
          <a:p>
            <a:pPr marL="1143000" lvl="2" indent="-228600">
              <a:lnSpc>
                <a:spcPct val="8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Spirit (fall &amp; winter)</a:t>
            </a:r>
          </a:p>
          <a:p>
            <a:pPr marL="1143000" lvl="2" indent="-228600">
              <a:lnSpc>
                <a:spcPct val="8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Tennis (boys &amp; girls)</a:t>
            </a:r>
          </a:p>
          <a:p>
            <a:pPr marL="1143000" lvl="2" indent="-228600">
              <a:lnSpc>
                <a:spcPct val="8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dirty="0"/>
              <a:t>Volleyball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3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 Program 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5626CE-3F9F-431A-9CFE-4F7AE4CEE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302537"/>
            <a:ext cx="10820400" cy="20235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dirty="0"/>
              <a:t>The following sports have boys and girls programs but all is budgeted under boys</a:t>
            </a:r>
          </a:p>
          <a:p>
            <a:pPr lvl="1"/>
            <a:r>
              <a:rPr lang="en-US" sz="1900" dirty="0"/>
              <a:t>Cross Country</a:t>
            </a:r>
          </a:p>
          <a:p>
            <a:pPr lvl="1"/>
            <a:r>
              <a:rPr lang="en-US" sz="1900" dirty="0"/>
              <a:t>Alpine Ski</a:t>
            </a:r>
          </a:p>
          <a:p>
            <a:pPr lvl="1"/>
            <a:r>
              <a:rPr lang="en-US" sz="1900" dirty="0"/>
              <a:t>Indoor Track</a:t>
            </a:r>
          </a:p>
          <a:p>
            <a:pPr lvl="1"/>
            <a:r>
              <a:rPr lang="en-US" sz="1900" dirty="0"/>
              <a:t>Swim/Dive</a:t>
            </a:r>
          </a:p>
          <a:p>
            <a:pPr lvl="1"/>
            <a:r>
              <a:rPr lang="en-US" sz="1900" dirty="0"/>
              <a:t>Outdoor Track</a:t>
            </a:r>
          </a:p>
          <a:p>
            <a:pPr lvl="1"/>
            <a:endParaRPr lang="en-US" sz="1900" dirty="0"/>
          </a:p>
          <a:p>
            <a:pPr marL="0" indent="0">
              <a:buNone/>
            </a:pPr>
            <a:r>
              <a:rPr lang="en-US" sz="2400" dirty="0"/>
              <a:t>All 3 middle schools are budgeted under the 05 location (Elm St/McCarthy)</a:t>
            </a:r>
            <a:endParaRPr lang="en-US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A83A5-E03D-44C0-B6E1-F10D10CFEA16}"/>
              </a:ext>
            </a:extLst>
          </p:cNvPr>
          <p:cNvSpPr txBox="1"/>
          <p:nvPr/>
        </p:nvSpPr>
        <p:spPr>
          <a:xfrm>
            <a:off x="685800" y="1797567"/>
            <a:ext cx="450426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73338" algn="l"/>
              </a:tabLst>
            </a:pPr>
            <a:r>
              <a:rPr lang="en-US" sz="1900" dirty="0"/>
              <a:t>Each program’s budget includes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573338" algn="l"/>
              </a:tabLst>
            </a:pPr>
            <a:r>
              <a:rPr lang="en-US" sz="1900" dirty="0"/>
              <a:t>Coaches’ stipends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573338" algn="l"/>
              </a:tabLst>
            </a:pPr>
            <a:r>
              <a:rPr lang="en-US" sz="1900" dirty="0"/>
              <a:t>Officials (incl. assignor fee)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573338" algn="l"/>
              </a:tabLst>
            </a:pPr>
            <a:r>
              <a:rPr lang="en-US" sz="1900" dirty="0"/>
              <a:t>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573338" algn="l"/>
              </a:tabLst>
            </a:pPr>
            <a:r>
              <a:rPr lang="en-US" sz="1900" dirty="0"/>
              <a:t>Rentals (if applicable)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573338" algn="l"/>
              </a:tabLst>
            </a:pPr>
            <a:r>
              <a:rPr lang="en-US" sz="1900" dirty="0"/>
              <a:t>Game Staff (if applicable)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573338" algn="l"/>
              </a:tabLst>
            </a:pPr>
            <a:r>
              <a:rPr lang="en-US" sz="1900" dirty="0"/>
              <a:t>Police Detail (if applicable)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3983A-7956-4E77-AF31-F777312FF9E8}"/>
              </a:ext>
            </a:extLst>
          </p:cNvPr>
          <p:cNvSpPr txBox="1"/>
          <p:nvPr/>
        </p:nvSpPr>
        <p:spPr>
          <a:xfrm>
            <a:off x="5190066" y="1772166"/>
            <a:ext cx="65870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The following items are NOT included in each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Equipment maintenance and purchases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Uniforms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Athletic Training Services &amp; Medical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Weight Room Staffing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Dues &amp; Membership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Tournament Fees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Awards</a:t>
            </a:r>
          </a:p>
        </p:txBody>
      </p:sp>
    </p:spTree>
    <p:extLst>
      <p:ext uri="{BB962C8B-B14F-4D97-AF65-F5344CB8AC3E}">
        <p14:creationId xmlns:p14="http://schemas.microsoft.com/office/powerpoint/2010/main" val="109319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Expenditures Not in the Operating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5A5C-54C6-4F4B-92FB-69D259018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973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Items through Special Revenue Fund or Athletic Trust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Uniforms</a:t>
            </a:r>
          </a:p>
          <a:p>
            <a:pPr lvl="1"/>
            <a:r>
              <a:rPr lang="en-US" dirty="0"/>
              <a:t>Awards</a:t>
            </a:r>
          </a:p>
          <a:p>
            <a:pPr lvl="1"/>
            <a:r>
              <a:rPr lang="en-US" dirty="0"/>
              <a:t>Large scale equipment purchases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3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Athletic Budget Summary – By Account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DE379-2E52-4851-BD4A-FBDDB3E66728}"/>
              </a:ext>
            </a:extLst>
          </p:cNvPr>
          <p:cNvSpPr txBox="1"/>
          <p:nvPr/>
        </p:nvSpPr>
        <p:spPr>
          <a:xfrm>
            <a:off x="660919" y="1456096"/>
            <a:ext cx="8264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Please note – these numbers do not include Wages FT, FICA, pension, benefit amounts (“52” lines)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7EC7C0-FBD4-4FFA-83E9-EF586AA48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99891"/>
              </p:ext>
            </p:extLst>
          </p:nvPr>
        </p:nvGraphicFramePr>
        <p:xfrm>
          <a:off x="660919" y="3082187"/>
          <a:ext cx="302993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9772">
                  <a:extLst>
                    <a:ext uri="{9D8B030D-6E8A-4147-A177-3AD203B41FA5}">
                      <a16:colId xmlns:a16="http://schemas.microsoft.com/office/drawing/2014/main" val="405318613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97570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FY 2024</a:t>
                      </a:r>
                      <a:r>
                        <a:rPr lang="en-US" sz="1600" b="1" baseline="0" dirty="0"/>
                        <a:t> Budget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$1,020,272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789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FY 2025</a:t>
                      </a:r>
                      <a:r>
                        <a:rPr lang="en-US" sz="1600" b="1" baseline="0" dirty="0"/>
                        <a:t> Budget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$1,083,281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23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Difference 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+$63,009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990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Difference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+6.18%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9080068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1ECB4EE-FB64-4AAB-9B4B-841A6F137A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666385"/>
              </p:ext>
            </p:extLst>
          </p:nvPr>
        </p:nvGraphicFramePr>
        <p:xfrm>
          <a:off x="4267200" y="1625372"/>
          <a:ext cx="8034801" cy="5636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365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Athletic Budget Summary – Labor Accounts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DE379-2E52-4851-BD4A-FBDDB3E66728}"/>
              </a:ext>
            </a:extLst>
          </p:cNvPr>
          <p:cNvSpPr txBox="1"/>
          <p:nvPr/>
        </p:nvSpPr>
        <p:spPr>
          <a:xfrm>
            <a:off x="660919" y="1456096"/>
            <a:ext cx="8264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Please note – these numbers do not include Wages FT, FICA, pension, benefit amounts (“52” lines)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7EC7C0-FBD4-4FFA-83E9-EF586AA48CDB}"/>
              </a:ext>
            </a:extLst>
          </p:cNvPr>
          <p:cNvGraphicFramePr>
            <a:graphicFrameLocks noGrp="1"/>
          </p:cNvGraphicFramePr>
          <p:nvPr/>
        </p:nvGraphicFramePr>
        <p:xfrm>
          <a:off x="660919" y="3082187"/>
          <a:ext cx="302993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9772">
                  <a:extLst>
                    <a:ext uri="{9D8B030D-6E8A-4147-A177-3AD203B41FA5}">
                      <a16:colId xmlns:a16="http://schemas.microsoft.com/office/drawing/2014/main" val="405318613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97570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FY 2024</a:t>
                      </a:r>
                      <a:r>
                        <a:rPr lang="en-US" sz="1600" b="1" baseline="0" dirty="0"/>
                        <a:t> Budget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$1,020,272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789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FY 2025</a:t>
                      </a:r>
                      <a:r>
                        <a:rPr lang="en-US" sz="1600" b="1" baseline="0" dirty="0"/>
                        <a:t> Budget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$1,083,281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23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Difference 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+$63,009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990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Difference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+6.18%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9080068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1ECB4EE-FB64-4AAB-9B4B-841A6F137A87}"/>
              </a:ext>
            </a:extLst>
          </p:cNvPr>
          <p:cNvGraphicFramePr>
            <a:graphicFrameLocks/>
          </p:cNvGraphicFramePr>
          <p:nvPr/>
        </p:nvGraphicFramePr>
        <p:xfrm>
          <a:off x="4267200" y="1625372"/>
          <a:ext cx="8034801" cy="5636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6E1C788-1E26-4430-A9B3-95689A064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868515"/>
              </p:ext>
            </p:extLst>
          </p:nvPr>
        </p:nvGraphicFramePr>
        <p:xfrm>
          <a:off x="3690851" y="1828926"/>
          <a:ext cx="9368048" cy="539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1352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9" y="299810"/>
            <a:ext cx="11000650" cy="1325563"/>
          </a:xfrm>
        </p:spPr>
        <p:txBody>
          <a:bodyPr/>
          <a:lstStyle/>
          <a:p>
            <a:r>
              <a:rPr lang="en-US" dirty="0"/>
              <a:t>Athletic Budget Summary – Non-Labor Accounts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DE379-2E52-4851-BD4A-FBDDB3E66728}"/>
              </a:ext>
            </a:extLst>
          </p:cNvPr>
          <p:cNvSpPr txBox="1"/>
          <p:nvPr/>
        </p:nvSpPr>
        <p:spPr>
          <a:xfrm>
            <a:off x="660919" y="1456096"/>
            <a:ext cx="8264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Please note – these numbers do not include Wages FT, FICA, pension, benefit amounts (“52” lines)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7EC7C0-FBD4-4FFA-83E9-EF586AA48CDB}"/>
              </a:ext>
            </a:extLst>
          </p:cNvPr>
          <p:cNvGraphicFramePr>
            <a:graphicFrameLocks noGrp="1"/>
          </p:cNvGraphicFramePr>
          <p:nvPr/>
        </p:nvGraphicFramePr>
        <p:xfrm>
          <a:off x="660919" y="3082187"/>
          <a:ext cx="302993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9772">
                  <a:extLst>
                    <a:ext uri="{9D8B030D-6E8A-4147-A177-3AD203B41FA5}">
                      <a16:colId xmlns:a16="http://schemas.microsoft.com/office/drawing/2014/main" val="405318613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97570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FY 2024</a:t>
                      </a:r>
                      <a:r>
                        <a:rPr lang="en-US" sz="1600" b="1" baseline="0" dirty="0"/>
                        <a:t> Budget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$1,020,272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789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FY 2025</a:t>
                      </a:r>
                      <a:r>
                        <a:rPr lang="en-US" sz="1600" b="1" baseline="0" dirty="0"/>
                        <a:t> Budget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$1,083,281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23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Difference 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+$63,009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990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Difference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+6.18%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9080068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1ECB4EE-FB64-4AAB-9B4B-841A6F137A87}"/>
              </a:ext>
            </a:extLst>
          </p:cNvPr>
          <p:cNvGraphicFramePr>
            <a:graphicFrameLocks/>
          </p:cNvGraphicFramePr>
          <p:nvPr/>
        </p:nvGraphicFramePr>
        <p:xfrm>
          <a:off x="4267200" y="1625372"/>
          <a:ext cx="8034801" cy="5636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0A3A28A-52CB-4C93-9A4D-74DA6BAC2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536867"/>
              </p:ext>
            </p:extLst>
          </p:nvPr>
        </p:nvGraphicFramePr>
        <p:xfrm>
          <a:off x="4152283" y="1801090"/>
          <a:ext cx="8264634" cy="528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0494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Fee History – By Season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01F4D2-C857-4B81-86DF-EBE439C5D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400291"/>
              </p:ext>
            </p:extLst>
          </p:nvPr>
        </p:nvGraphicFramePr>
        <p:xfrm>
          <a:off x="1297827" y="2042160"/>
          <a:ext cx="9878692" cy="418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1972">
                  <a:extLst>
                    <a:ext uri="{9D8B030D-6E8A-4147-A177-3AD203B41FA5}">
                      <a16:colId xmlns:a16="http://schemas.microsoft.com/office/drawing/2014/main" val="82271680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76391407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51805523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400480799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788226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Fall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Winter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7802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$79,405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$60,088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$47,848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$187,341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817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$77,780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$60,440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$42,975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$181,195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89173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$80,395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$60,924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$38,866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$180,185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20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$72,640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$69,935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$41,285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$183,860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3244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FY2020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(no spring season</a:t>
                      </a:r>
                      <a:r>
                        <a:rPr lang="en-US" sz="12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$75,045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$75,955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$151,000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1705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FY2021</a:t>
                      </a:r>
                      <a:endParaRPr lang="en-US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(winter was refunded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$65,498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$40,420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$105,915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3540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FY2022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$69,550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$59,245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$37,775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$166,570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84172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FY2023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$78,970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$57,581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$34,083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$170,634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878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784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Fee History - Waivers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01F4D2-C857-4B81-86DF-EBE439C5D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18945"/>
              </p:ext>
            </p:extLst>
          </p:nvPr>
        </p:nvGraphicFramePr>
        <p:xfrm>
          <a:off x="1476011" y="1823815"/>
          <a:ext cx="9239978" cy="4058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822716807"/>
                    </a:ext>
                  </a:extLst>
                </a:gridCol>
                <a:gridCol w="2564858">
                  <a:extLst>
                    <a:ext uri="{9D8B030D-6E8A-4147-A177-3AD203B41FA5}">
                      <a16:colId xmlns:a16="http://schemas.microsoft.com/office/drawing/2014/main" val="76391407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5180552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04807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% of fees</a:t>
                      </a:r>
                      <a:r>
                        <a:rPr lang="en-US" sz="1800" b="1" baseline="0" dirty="0"/>
                        <a:t> waived for</a:t>
                      </a:r>
                      <a:endParaRPr lang="en-US" sz="1800" b="1" dirty="0"/>
                    </a:p>
                    <a:p>
                      <a:pPr algn="ctr"/>
                      <a:r>
                        <a:rPr lang="en-US" sz="1800" b="1" dirty="0"/>
                        <a:t>Free or</a:t>
                      </a:r>
                      <a:r>
                        <a:rPr lang="en-US" sz="1800" b="1" baseline="0" dirty="0"/>
                        <a:t> Reduced Lunch or Financial Hardship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% of fees</a:t>
                      </a:r>
                      <a:r>
                        <a:rPr lang="en-US" sz="1800" b="1" baseline="0" dirty="0"/>
                        <a:t> waived for</a:t>
                      </a:r>
                      <a:endParaRPr lang="en-US" sz="1800" b="1" dirty="0"/>
                    </a:p>
                    <a:p>
                      <a:pPr algn="ctr"/>
                      <a:r>
                        <a:rPr lang="en-US" sz="1800" b="1" dirty="0"/>
                        <a:t>3-season</a:t>
                      </a:r>
                      <a:r>
                        <a:rPr lang="en-US" sz="1800" b="1" baseline="0" dirty="0"/>
                        <a:t> athlete, dual sport, manager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% of Unpaid Fees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780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81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91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22.27%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10.08%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2.27%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2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FY2019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19.53%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10.92%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1.45%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32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FY2020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(no spring season</a:t>
                      </a:r>
                      <a:r>
                        <a:rPr lang="en-US" sz="12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18.54%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1.94%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17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FY2021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21.86%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35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FY2022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18.29%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8.44%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7915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FY2023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15.5%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25.87%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2.64%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78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86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58EA50-9927-42BA-AB98-AC60B5C3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4632"/>
            <a:ext cx="10515600" cy="38340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latin typeface="+mn-lt"/>
              </a:rPr>
              <a:t>Thank you!</a:t>
            </a:r>
            <a:br>
              <a:rPr lang="en-US" sz="8800" b="1" dirty="0">
                <a:latin typeface="+mn-lt"/>
              </a:rPr>
            </a:br>
            <a:br>
              <a:rPr lang="en-US" sz="8800" b="1" dirty="0">
                <a:latin typeface="+mn-lt"/>
              </a:rPr>
            </a:br>
            <a:r>
              <a:rPr lang="en-US" sz="8800" b="1" dirty="0"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77935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C92F-5EA6-49B7-9DA1-623528DB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9" y="299810"/>
            <a:ext cx="10515600" cy="1325563"/>
          </a:xfrm>
        </p:spPr>
        <p:txBody>
          <a:bodyPr/>
          <a:lstStyle/>
          <a:p>
            <a:r>
              <a:rPr lang="en-US" dirty="0"/>
              <a:t>Why Education-Based Athletics?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37C0D-E7F1-4D58-9B41-C7A5522E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84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“Last class of the day”</a:t>
            </a:r>
          </a:p>
          <a:p>
            <a:r>
              <a:rPr lang="en-US" dirty="0"/>
              <a:t>Front porch of the school</a:t>
            </a:r>
          </a:p>
          <a:p>
            <a:r>
              <a:rPr lang="en-US" dirty="0"/>
              <a:t>Extend the learning experience of the classroom</a:t>
            </a:r>
          </a:p>
          <a:p>
            <a:r>
              <a:rPr lang="en-US" dirty="0"/>
              <a:t>Prepare students for college, career, or military</a:t>
            </a:r>
          </a:p>
          <a:p>
            <a:r>
              <a:rPr lang="en-US" dirty="0"/>
              <a:t>Develop social, emotional, physical, and cognitive skills</a:t>
            </a:r>
          </a:p>
          <a:p>
            <a:r>
              <a:rPr lang="en-US" dirty="0"/>
              <a:t>Hold to high academic and behavior standards</a:t>
            </a:r>
          </a:p>
          <a:p>
            <a:r>
              <a:rPr lang="en-US" dirty="0"/>
              <a:t>Provide opportunities to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Pursue excellence in academics, sportsmanship, and athletics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Build pride within school and community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Be part of something bigger than themselves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Represent school and community by wearing a school uniform in competition</a:t>
            </a:r>
          </a:p>
        </p:txBody>
      </p:sp>
    </p:spTree>
    <p:extLst>
      <p:ext uri="{BB962C8B-B14F-4D97-AF65-F5344CB8AC3E}">
        <p14:creationId xmlns:p14="http://schemas.microsoft.com/office/powerpoint/2010/main" val="310508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83F36-1DE9-4B80-B403-67C1A07D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7291" b="5808"/>
          <a:stretch/>
        </p:blipFill>
        <p:spPr>
          <a:xfrm rot="21007561">
            <a:off x="5312" y="3581474"/>
            <a:ext cx="5227104" cy="3235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FB9397-5716-4F55-9EED-9503670F4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4"/>
          <a:stretch/>
        </p:blipFill>
        <p:spPr>
          <a:xfrm>
            <a:off x="2146852" y="0"/>
            <a:ext cx="5149376" cy="3157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95720-5A44-4C20-A265-5F3D4BBF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146852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91F6A-0802-484B-8A52-9FF67A75C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787" y="28915"/>
            <a:ext cx="2932213" cy="3335639"/>
          </a:xfrm>
          <a:prstGeom prst="rect">
            <a:avLst/>
          </a:prstGeom>
        </p:spPr>
      </p:pic>
      <p:pic>
        <p:nvPicPr>
          <p:cNvPr id="4" name="Picture 3" descr="A person in a purple shirt&#10;&#10;Description automatically generated">
            <a:extLst>
              <a:ext uri="{FF2B5EF4-FFF2-40B4-BE49-F238E27FC236}">
                <a16:creationId xmlns:a16="http://schemas.microsoft.com/office/drawing/2014/main" id="{D84766E7-D944-2E7A-53CE-31E0C052C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r="11515"/>
          <a:stretch/>
        </p:blipFill>
        <p:spPr>
          <a:xfrm rot="5400000">
            <a:off x="6700955" y="920587"/>
            <a:ext cx="3157256" cy="2326992"/>
          </a:xfrm>
          <a:prstGeom prst="rect">
            <a:avLst/>
          </a:prstGeom>
        </p:spPr>
      </p:pic>
      <p:pic>
        <p:nvPicPr>
          <p:cNvPr id="7" name="Picture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9EAF50FC-2F3A-0443-E12D-D6B841FDAC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4844" r="13896" b="18112"/>
          <a:stretch/>
        </p:blipFill>
        <p:spPr>
          <a:xfrm>
            <a:off x="4724769" y="3493447"/>
            <a:ext cx="7455870" cy="33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1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ls in volleyball uniforms&#10;&#10;Description automatically generated">
            <a:extLst>
              <a:ext uri="{FF2B5EF4-FFF2-40B4-BE49-F238E27FC236}">
                <a16:creationId xmlns:a16="http://schemas.microsoft.com/office/drawing/2014/main" id="{6897858F-C2A8-8220-EC75-34AB3BD33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8063" r="14896"/>
          <a:stretch/>
        </p:blipFill>
        <p:spPr>
          <a:xfrm>
            <a:off x="6180125" y="489232"/>
            <a:ext cx="6138875" cy="3280718"/>
          </a:xfrm>
          <a:prstGeom prst="rect">
            <a:avLst/>
          </a:prstGeom>
        </p:spPr>
      </p:pic>
      <p:pic>
        <p:nvPicPr>
          <p:cNvPr id="5" name="Picture 4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7BB6C5A9-DA56-315E-9B56-3A3E90FB6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41" y="489231"/>
            <a:ext cx="6622494" cy="3173048"/>
          </a:xfrm>
          <a:prstGeom prst="rect">
            <a:avLst/>
          </a:prstGeom>
        </p:spPr>
      </p:pic>
      <p:pic>
        <p:nvPicPr>
          <p:cNvPr id="9" name="Picture 8" descr="A group of boys in white uniforms&#10;&#10;Description automatically generated">
            <a:extLst>
              <a:ext uri="{FF2B5EF4-FFF2-40B4-BE49-F238E27FC236}">
                <a16:creationId xmlns:a16="http://schemas.microsoft.com/office/drawing/2014/main" id="{7623809C-241A-2460-902D-9838489127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17435" r="7337"/>
          <a:stretch/>
        </p:blipFill>
        <p:spPr>
          <a:xfrm>
            <a:off x="0" y="3528706"/>
            <a:ext cx="7225374" cy="3037752"/>
          </a:xfrm>
          <a:prstGeom prst="rect">
            <a:avLst/>
          </a:prstGeom>
        </p:spPr>
      </p:pic>
      <p:pic>
        <p:nvPicPr>
          <p:cNvPr id="7" name="Picture 6" descr="A group of girls basketball players posing for a photo&#10;&#10;Description automatically generated">
            <a:extLst>
              <a:ext uri="{FF2B5EF4-FFF2-40B4-BE49-F238E27FC236}">
                <a16:creationId xmlns:a16="http://schemas.microsoft.com/office/drawing/2014/main" id="{F7AA71B8-591A-A695-343C-34B413AC1C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23071" r="19336"/>
          <a:stretch/>
        </p:blipFill>
        <p:spPr>
          <a:xfrm>
            <a:off x="7035800" y="3429000"/>
            <a:ext cx="5283200" cy="31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1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C92F-5EA6-49B7-9DA1-623528DB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Education-Based Athletics?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37C0D-E7F1-4D58-9B41-C7A5522E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5051" cy="48184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Provide all students (not just student-athletes) and the community positive events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Pep rallies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Events to attend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Battle of the Bridge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Middle School City Championships</a:t>
            </a:r>
          </a:p>
          <a:p>
            <a:endParaRPr lang="en-US" dirty="0"/>
          </a:p>
          <a:p>
            <a:r>
              <a:rPr lang="en-US" dirty="0"/>
              <a:t>Develop these core values through athletic competition and teamwork</a:t>
            </a:r>
          </a:p>
          <a:p>
            <a:pPr lvl="1"/>
            <a:r>
              <a:rPr lang="en-US" dirty="0"/>
              <a:t>Accountability</a:t>
            </a:r>
          </a:p>
          <a:p>
            <a:pPr lvl="1"/>
            <a:r>
              <a:rPr lang="en-US" dirty="0"/>
              <a:t>Commitment</a:t>
            </a:r>
          </a:p>
          <a:p>
            <a:pPr lvl="1"/>
            <a:r>
              <a:rPr lang="en-US" dirty="0"/>
              <a:t>Excellence</a:t>
            </a:r>
          </a:p>
          <a:p>
            <a:pPr lvl="1"/>
            <a:r>
              <a:rPr lang="en-US" dirty="0"/>
              <a:t>Responsibility</a:t>
            </a:r>
          </a:p>
          <a:p>
            <a:pPr lvl="1"/>
            <a:r>
              <a:rPr lang="en-US" dirty="0"/>
              <a:t>Sportsmanship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72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crowd of people sitting on a fence&#10;&#10;Description automatically generated">
            <a:extLst>
              <a:ext uri="{FF2B5EF4-FFF2-40B4-BE49-F238E27FC236}">
                <a16:creationId xmlns:a16="http://schemas.microsoft.com/office/drawing/2014/main" id="{BC546A33-2672-783D-2AFE-DD4AD685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4" r="13294" b="23760"/>
          <a:stretch/>
        </p:blipFill>
        <p:spPr>
          <a:xfrm>
            <a:off x="1" y="1"/>
            <a:ext cx="7574692" cy="2256816"/>
          </a:xfrm>
          <a:prstGeom prst="rect">
            <a:avLst/>
          </a:prstGeom>
        </p:spPr>
      </p:pic>
      <p:pic>
        <p:nvPicPr>
          <p:cNvPr id="11" name="Picture 10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339A7B31-7FAB-5C5B-B9F8-C2700EC60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 r="21342"/>
          <a:stretch/>
        </p:blipFill>
        <p:spPr>
          <a:xfrm>
            <a:off x="7949699" y="-14182"/>
            <a:ext cx="4242302" cy="4956298"/>
          </a:xfrm>
          <a:prstGeom prst="rect">
            <a:avLst/>
          </a:prstGeom>
        </p:spPr>
      </p:pic>
      <p:pic>
        <p:nvPicPr>
          <p:cNvPr id="3" name="Picture 2" descr="A group of people in a gym&#10;&#10;Description automatically generated">
            <a:extLst>
              <a:ext uri="{FF2B5EF4-FFF2-40B4-BE49-F238E27FC236}">
                <a16:creationId xmlns:a16="http://schemas.microsoft.com/office/drawing/2014/main" id="{5F2D34AC-BBC8-01E2-3E67-D54CD4F078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 r="40729" b="28355"/>
          <a:stretch/>
        </p:blipFill>
        <p:spPr>
          <a:xfrm>
            <a:off x="1808580" y="1999825"/>
            <a:ext cx="6141118" cy="2439179"/>
          </a:xfrm>
          <a:prstGeom prst="rect">
            <a:avLst/>
          </a:prstGeom>
        </p:spPr>
      </p:pic>
      <p:pic>
        <p:nvPicPr>
          <p:cNvPr id="5" name="Picture 4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F9150AA7-4824-B572-62A8-F198615694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8885" r="16979" b="13474"/>
          <a:stretch/>
        </p:blipFill>
        <p:spPr>
          <a:xfrm>
            <a:off x="57912" y="4028301"/>
            <a:ext cx="6536603" cy="2829699"/>
          </a:xfrm>
          <a:prstGeom prst="rect">
            <a:avLst/>
          </a:prstGeom>
        </p:spPr>
      </p:pic>
      <p:pic>
        <p:nvPicPr>
          <p:cNvPr id="9" name="Picture 8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9A963187-2FF3-0EEA-CCAE-06564A7FFF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14504" r="16095" b="20110"/>
          <a:stretch/>
        </p:blipFill>
        <p:spPr>
          <a:xfrm>
            <a:off x="6594516" y="4182012"/>
            <a:ext cx="5935236" cy="26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3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5A5C-54C6-4F4B-92FB-69D259018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84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2022-23 school year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A0271-B64C-4DCC-9775-A3E2DDBA273E}"/>
              </a:ext>
            </a:extLst>
          </p:cNvPr>
          <p:cNvSpPr txBox="1"/>
          <p:nvPr/>
        </p:nvSpPr>
        <p:spPr>
          <a:xfrm>
            <a:off x="838200" y="2509021"/>
            <a:ext cx="5051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1651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1023 individual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178 three-season athletes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33 varsity programs at each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102 different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than 1200 contests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66 NHIAA/NHADA Scholar-Athletes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29 Twelve-season Athletics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889BD-D753-4E05-8A49-5CEA7484377B}"/>
              </a:ext>
            </a:extLst>
          </p:cNvPr>
          <p:cNvSpPr txBox="1"/>
          <p:nvPr/>
        </p:nvSpPr>
        <p:spPr>
          <a:xfrm>
            <a:off x="5889771" y="2509021"/>
            <a:ext cx="52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Middle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652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 programs at each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program combining all 3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37 different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400 contests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C92F-5EA6-49B7-9DA1-623528DB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37C0D-E7F1-4D58-9B41-C7A5522E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5051" cy="4818456"/>
          </a:xfrm>
        </p:spPr>
        <p:txBody>
          <a:bodyPr>
            <a:normAutofit/>
          </a:bodyPr>
          <a:lstStyle/>
          <a:p>
            <a:r>
              <a:rPr lang="en-US" dirty="0"/>
              <a:t>Recruiting and retaining qualified coaches</a:t>
            </a:r>
          </a:p>
          <a:p>
            <a:r>
              <a:rPr lang="en-US" dirty="0"/>
              <a:t>Lack of officials</a:t>
            </a:r>
          </a:p>
          <a:p>
            <a:r>
              <a:rPr lang="en-US" dirty="0"/>
              <a:t>Transportation concerns in other districts</a:t>
            </a:r>
          </a:p>
          <a:p>
            <a:r>
              <a:rPr lang="en-US" dirty="0"/>
              <a:t>Participation levels</a:t>
            </a:r>
          </a:p>
          <a:p>
            <a:r>
              <a:rPr lang="en-US" dirty="0"/>
              <a:t>Specialization and non-school based programs</a:t>
            </a:r>
          </a:p>
          <a:p>
            <a:r>
              <a:rPr lang="en-US" dirty="0"/>
              <a:t>Demands on middle and high school students outside of school</a:t>
            </a:r>
          </a:p>
          <a:p>
            <a:r>
              <a:rPr lang="en-US" dirty="0"/>
              <a:t>2024-25 Middle School Transition</a:t>
            </a:r>
          </a:p>
          <a:p>
            <a:pPr lvl="1"/>
            <a:r>
              <a:rPr lang="en-US" dirty="0"/>
              <a:t>Elm Street to McCarthy</a:t>
            </a:r>
          </a:p>
          <a:p>
            <a:pPr lvl="1"/>
            <a:r>
              <a:rPr lang="en-US" dirty="0"/>
              <a:t>Redistricting and its impact on the MS programs</a:t>
            </a:r>
          </a:p>
          <a:p>
            <a:pPr lvl="1"/>
            <a:r>
              <a:rPr lang="en-US" dirty="0"/>
              <a:t>Re-classification of our schools within the league</a:t>
            </a:r>
          </a:p>
        </p:txBody>
      </p:sp>
    </p:spTree>
    <p:extLst>
      <p:ext uri="{BB962C8B-B14F-4D97-AF65-F5344CB8AC3E}">
        <p14:creationId xmlns:p14="http://schemas.microsoft.com/office/powerpoint/2010/main" val="243555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BBFC-B707-40A3-9326-7938C15F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for Future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5A5C-54C6-4F4B-92FB-69D259018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8429" cy="47597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 School</a:t>
            </a:r>
          </a:p>
          <a:p>
            <a:pPr lvl="1"/>
            <a:r>
              <a:rPr lang="en-US" dirty="0"/>
              <a:t>Boys Volleyball</a:t>
            </a:r>
          </a:p>
          <a:p>
            <a:pPr lvl="1"/>
            <a:r>
              <a:rPr lang="en-US" dirty="0"/>
              <a:t>Girls Ice Hockey cooperative team</a:t>
            </a:r>
          </a:p>
          <a:p>
            <a:pPr lvl="1"/>
            <a:r>
              <a:rPr lang="en-US" dirty="0"/>
              <a:t>Girls Flag Football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79B765-EF5F-4413-B41F-87D9692E66CC}"/>
              </a:ext>
            </a:extLst>
          </p:cNvPr>
          <p:cNvSpPr txBox="1">
            <a:spLocks/>
          </p:cNvSpPr>
          <p:nvPr/>
        </p:nvSpPr>
        <p:spPr>
          <a:xfrm>
            <a:off x="6520542" y="1873250"/>
            <a:ext cx="5388429" cy="4759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Middle School</a:t>
            </a:r>
          </a:p>
          <a:p>
            <a:pPr lvl="1"/>
            <a:r>
              <a:rPr lang="en-US" dirty="0"/>
              <a:t>Boys and Girls Lacrosse</a:t>
            </a:r>
          </a:p>
          <a:p>
            <a:pPr lvl="1"/>
            <a:r>
              <a:rPr lang="en-US" dirty="0"/>
              <a:t>Unified Basketball</a:t>
            </a:r>
          </a:p>
          <a:p>
            <a:pPr lvl="1"/>
            <a:r>
              <a:rPr lang="en-US" dirty="0"/>
              <a:t>Wrestling</a:t>
            </a:r>
          </a:p>
          <a:p>
            <a:pPr lvl="1"/>
            <a:r>
              <a:rPr lang="en-US" dirty="0"/>
              <a:t>“B” Teams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 budget presentation" id="{CBF82B13-BF8D-4561-A2EE-FF036ED73B94}" vid="{71B0EED7-6BF4-46DB-BC7B-14AB6A69F5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FY22 budget presentation</Template>
  <TotalTime>973</TotalTime>
  <Words>885</Words>
  <Application>Microsoft Office PowerPoint</Application>
  <PresentationFormat>Widescreen</PresentationFormat>
  <Paragraphs>269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Why Education-Based Athletics?</vt:lpstr>
      <vt:lpstr>PowerPoint Presentation</vt:lpstr>
      <vt:lpstr>PowerPoint Presentation</vt:lpstr>
      <vt:lpstr>Why Education-Based Athletics?</vt:lpstr>
      <vt:lpstr>PowerPoint Presentation</vt:lpstr>
      <vt:lpstr>Participation</vt:lpstr>
      <vt:lpstr>Challenges</vt:lpstr>
      <vt:lpstr>Programs for Future Consideration</vt:lpstr>
      <vt:lpstr>Positions for Future Consideration </vt:lpstr>
      <vt:lpstr>Sport Program Lines</vt:lpstr>
      <vt:lpstr>Expenditures Not in the Operating Budget</vt:lpstr>
      <vt:lpstr>Athletic Budget Summary – By Account</vt:lpstr>
      <vt:lpstr>Athletic Budget Summary – Labor Accounts</vt:lpstr>
      <vt:lpstr>Athletic Budget Summary – Non-Labor Accounts</vt:lpstr>
      <vt:lpstr>User Fee History – By Season</vt:lpstr>
      <vt:lpstr>User Fee History - Waivers</vt:lpstr>
      <vt:lpstr>Thank you!  Questions?</vt:lpstr>
    </vt:vector>
  </TitlesOfParts>
  <Company>Nashua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Nashua Athletics FY2022 Budget</dc:title>
  <dc:creator>Lisa Gingras</dc:creator>
  <cp:lastModifiedBy>Lisa Gingras</cp:lastModifiedBy>
  <cp:revision>135</cp:revision>
  <cp:lastPrinted>2023-03-29T13:48:23Z</cp:lastPrinted>
  <dcterms:created xsi:type="dcterms:W3CDTF">2021-02-24T20:06:40Z</dcterms:created>
  <dcterms:modified xsi:type="dcterms:W3CDTF">2024-04-08T17:32:34Z</dcterms:modified>
</cp:coreProperties>
</file>